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25" d="100"/>
          <a:sy n="25" d="100"/>
        </p:scale>
        <p:origin x="216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2020-05-11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2020-05-11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그림 227">
            <a:extLst>
              <a:ext uri="{FF2B5EF4-FFF2-40B4-BE49-F238E27FC236}">
                <a16:creationId xmlns:a16="http://schemas.microsoft.com/office/drawing/2014/main" id="{61D67D45-E5DF-440B-9339-145323DAD866}"/>
              </a:ext>
            </a:extLst>
          </p:cNvPr>
          <p:cNvPicPr>
            <a:picLocks noChangeAspect="1"/>
          </p:cNvPicPr>
          <p:nvPr/>
        </p:nvPicPr>
        <p:blipFill>
          <a:blip r:embed="rId2"/>
          <a:stretch>
            <a:fillRect/>
          </a:stretch>
        </p:blipFill>
        <p:spPr>
          <a:xfrm>
            <a:off x="15187297" y="26422938"/>
            <a:ext cx="4252845" cy="2572609"/>
          </a:xfrm>
          <a:prstGeom prst="rect">
            <a:avLst/>
          </a:prstGeom>
        </p:spPr>
      </p:pic>
      <p:sp>
        <p:nvSpPr>
          <p:cNvPr id="150" name="모서리가 둥근 직사각형 17">
            <a:extLst>
              <a:ext uri="{FF2B5EF4-FFF2-40B4-BE49-F238E27FC236}">
                <a16:creationId xmlns:a16="http://schemas.microsoft.com/office/drawing/2014/main" id="{4322A9EB-1056-4552-A541-445F6CEA26EE}"/>
              </a:ext>
            </a:extLst>
          </p:cNvPr>
          <p:cNvSpPr/>
          <p:nvPr/>
        </p:nvSpPr>
        <p:spPr>
          <a:xfrm>
            <a:off x="1178231" y="4217691"/>
            <a:ext cx="28023574" cy="5180310"/>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3507730" eaLnBrk="1" fontAlgn="auto" latinLnBrk="1" hangingPunct="1">
              <a:lnSpc>
                <a:spcPct val="100000"/>
              </a:lnSpc>
              <a:spcBef>
                <a:spcPts val="0"/>
              </a:spcBef>
              <a:spcAft>
                <a:spcPts val="0"/>
              </a:spcAft>
              <a:buClrTx/>
              <a:buSzTx/>
              <a:buFontTx/>
              <a:buNone/>
              <a:tabLst/>
              <a:defRPr/>
            </a:pPr>
            <a:r>
              <a:rPr lang="en-US" altLang="ko-KR" sz="6905" kern="0" dirty="0">
                <a:ln w="28575">
                  <a:noFill/>
                  <a:prstDash val="dash"/>
                </a:ln>
                <a:solidFill>
                  <a:prstClr val="black"/>
                </a:solidFill>
                <a:latin typeface="Calibri" panose="020F0502020204030204"/>
                <a:ea typeface="맑은 고딕" panose="020B0503020000020004" pitchFamily="50" charset="-127"/>
              </a:rPr>
              <a:t>An </a:t>
            </a:r>
            <a:r>
              <a:rPr lang="en-US" altLang="ko-KR" kern="0" dirty="0">
                <a:ln w="28575">
                  <a:noFill/>
                  <a:prstDash val="dash"/>
                </a:ln>
                <a:solidFill>
                  <a:prstClr val="black"/>
                </a:solidFill>
                <a:latin typeface="Calibri" panose="020F0502020204030204"/>
                <a:ea typeface="맑은 고딕" panose="020B0503020000020004" pitchFamily="50" charset="-127"/>
              </a:rPr>
              <a:t>Area and </a:t>
            </a:r>
            <a:r>
              <a:rPr lang="en-US" altLang="ko-KR" sz="6905" kern="0" dirty="0">
                <a:ln w="28575">
                  <a:noFill/>
                  <a:prstDash val="dash"/>
                </a:ln>
                <a:solidFill>
                  <a:prstClr val="black"/>
                </a:solidFill>
                <a:latin typeface="Calibri" panose="020F0502020204030204"/>
                <a:ea typeface="맑은 고딕" panose="020B0503020000020004" pitchFamily="50" charset="-127"/>
              </a:rPr>
              <a:t>Energy efficient Level Shifter for wide voltage and frequency ranges</a:t>
            </a:r>
          </a:p>
          <a:p>
            <a:pPr algn="ctr" defTabSz="3507730" latinLnBrk="1">
              <a:defRPr/>
            </a:pPr>
            <a:endParaRPr lang="en-US" altLang="ko-KR" sz="6905" kern="0" dirty="0">
              <a:ln w="28575">
                <a:noFill/>
                <a:prstDash val="dash"/>
              </a:ln>
              <a:solidFill>
                <a:prstClr val="black"/>
              </a:solidFill>
              <a:latin typeface="Calibri" panose="020F0502020204030204"/>
              <a:ea typeface="맑은 고딕" panose="020B0503020000020004" pitchFamily="50" charset="-127"/>
            </a:endParaRPr>
          </a:p>
          <a:p>
            <a:pPr algn="ctr" defTabSz="3507730" latinLnBrk="1">
              <a:defRPr/>
            </a:pPr>
            <a:r>
              <a:rPr lang="en-US" altLang="ko-KR" sz="6600" kern="0" dirty="0" err="1">
                <a:ln w="28575">
                  <a:noFill/>
                  <a:prstDash val="dash"/>
                </a:ln>
                <a:solidFill>
                  <a:prstClr val="black"/>
                </a:solidFill>
                <a:latin typeface="Calibri" panose="020F0502020204030204"/>
                <a:ea typeface="맑은 고딕" panose="020B0503020000020004" pitchFamily="50" charset="-127"/>
              </a:rPr>
              <a:t>Kiryong</a:t>
            </a:r>
            <a:r>
              <a:rPr lang="en-US" altLang="ko-KR" sz="6600" kern="0" dirty="0">
                <a:ln w="28575">
                  <a:noFill/>
                  <a:prstDash val="dash"/>
                </a:ln>
                <a:solidFill>
                  <a:prstClr val="black"/>
                </a:solidFill>
                <a:latin typeface="Calibri" panose="020F0502020204030204"/>
                <a:ea typeface="맑은 고딕" panose="020B0503020000020004" pitchFamily="50" charset="-127"/>
              </a:rPr>
              <a:t> Kim, Ji Young Kim, and </a:t>
            </a:r>
            <a:r>
              <a:rPr lang="en-US" altLang="ko-KR" sz="6600" kern="0" dirty="0" err="1">
                <a:ln w="28575">
                  <a:noFill/>
                  <a:prstDash val="dash"/>
                </a:ln>
                <a:solidFill>
                  <a:prstClr val="black"/>
                </a:solidFill>
                <a:latin typeface="Calibri" panose="020F0502020204030204"/>
                <a:ea typeface="맑은 고딕" panose="020B0503020000020004" pitchFamily="50" charset="-127"/>
              </a:rPr>
              <a:t>Seong</a:t>
            </a:r>
            <a:r>
              <a:rPr lang="en-US" altLang="ko-KR" sz="6600" kern="0" dirty="0">
                <a:ln w="28575">
                  <a:noFill/>
                  <a:prstDash val="dash"/>
                </a:ln>
                <a:solidFill>
                  <a:prstClr val="black"/>
                </a:solidFill>
                <a:latin typeface="Calibri" panose="020F0502020204030204"/>
                <a:ea typeface="맑은 고딕" panose="020B0503020000020004" pitchFamily="50" charset="-127"/>
              </a:rPr>
              <a:t>-Ook Jung</a:t>
            </a:r>
          </a:p>
          <a:p>
            <a:pPr algn="ctr" defTabSz="3507730" latinLnBrk="1">
              <a:defRPr/>
            </a:pPr>
            <a:r>
              <a:rPr lang="en-US" altLang="ko-KR" sz="6600" kern="0" dirty="0">
                <a:ln w="28575">
                  <a:noFill/>
                  <a:prstDash val="dash"/>
                </a:ln>
                <a:solidFill>
                  <a:prstClr val="black"/>
                </a:solidFill>
                <a:latin typeface="Calibri" panose="020F0502020204030204"/>
                <a:ea typeface="맑은 고딕" panose="020B0503020000020004" pitchFamily="50" charset="-127"/>
              </a:rPr>
              <a:t>School of Electrical &amp; Electronic Engineering Yonsei University</a:t>
            </a:r>
          </a:p>
        </p:txBody>
      </p:sp>
      <p:sp>
        <p:nvSpPr>
          <p:cNvPr id="152" name="직사각형 151">
            <a:extLst>
              <a:ext uri="{FF2B5EF4-FFF2-40B4-BE49-F238E27FC236}">
                <a16:creationId xmlns:a16="http://schemas.microsoft.com/office/drawing/2014/main" id="{F439A2F2-16EF-44F5-8622-43EDA5EFEB1D}"/>
              </a:ext>
            </a:extLst>
          </p:cNvPr>
          <p:cNvSpPr/>
          <p:nvPr/>
        </p:nvSpPr>
        <p:spPr>
          <a:xfrm>
            <a:off x="1207725" y="10795818"/>
            <a:ext cx="13929880" cy="16031954"/>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내용 개체 틀 3">
            <a:extLst>
              <a:ext uri="{FF2B5EF4-FFF2-40B4-BE49-F238E27FC236}">
                <a16:creationId xmlns:a16="http://schemas.microsoft.com/office/drawing/2014/main" id="{D221CB41-3A3D-4C21-9AB2-474301A73939}"/>
              </a:ext>
            </a:extLst>
          </p:cNvPr>
          <p:cNvSpPr txBox="1">
            <a:spLocks/>
          </p:cNvSpPr>
          <p:nvPr/>
        </p:nvSpPr>
        <p:spPr>
          <a:xfrm>
            <a:off x="1207725" y="10926331"/>
            <a:ext cx="13766067" cy="5426587"/>
          </a:xfrm>
          <a:prstGeom prst="rect">
            <a:avLst/>
          </a:prstGeom>
        </p:spPr>
        <p:txBody>
          <a:bodyPr vert="horz" lIns="91440" tIns="45720" rIns="91440" bIns="45720" rtlCol="0">
            <a:normAutofit fontScale="92500"/>
          </a:bodyPr>
          <a:lstStyle>
            <a:lvl1pPr marL="342900" indent="-342900" algn="l" defTabSz="914400" rtl="0" eaLnBrk="1" latinLnBrk="1" hangingPunct="1">
              <a:spcBef>
                <a:spcPct val="20000"/>
              </a:spcBef>
              <a:buFont typeface="Wingdings" pitchFamily="2" charset="2"/>
              <a:buChar char="u"/>
              <a:defRPr sz="2400" kern="1200" baseline="0">
                <a:solidFill>
                  <a:schemeClr val="tx1"/>
                </a:solidFill>
                <a:latin typeface="Arial" pitchFamily="34" charset="0"/>
                <a:ea typeface="+mn-ea"/>
                <a:cs typeface="+mn-cs"/>
              </a:defRPr>
            </a:lvl1pPr>
            <a:lvl2pPr marL="742950" indent="-285750" algn="l" defTabSz="914400" rtl="0" eaLnBrk="1" latinLnBrk="1" hangingPunct="1">
              <a:spcBef>
                <a:spcPct val="20000"/>
              </a:spcBef>
              <a:buFont typeface="Wingdings" pitchFamily="2" charset="2"/>
              <a:buChar char="l"/>
              <a:defRPr sz="2000" kern="1200" baseline="0">
                <a:solidFill>
                  <a:schemeClr val="tx1"/>
                </a:solidFill>
                <a:latin typeface="Arial" pitchFamily="34" charset="0"/>
                <a:ea typeface="+mn-ea"/>
                <a:cs typeface="+mn-cs"/>
              </a:defRPr>
            </a:lvl2pPr>
            <a:lvl3pPr marL="1143000" indent="-228600" algn="l" defTabSz="914400" rtl="0" eaLnBrk="1" latinLnBrk="1" hangingPunct="1">
              <a:spcBef>
                <a:spcPct val="20000"/>
              </a:spcBef>
              <a:buFont typeface="Wingdings" pitchFamily="2" charset="2"/>
              <a:buChar char="v"/>
              <a:defRPr sz="1800" kern="1200" baseline="0">
                <a:solidFill>
                  <a:schemeClr val="tx1"/>
                </a:solidFill>
                <a:latin typeface="Arial" pitchFamily="34" charset="0"/>
                <a:ea typeface="+mn-ea"/>
                <a:cs typeface="+mn-cs"/>
              </a:defRPr>
            </a:lvl3pPr>
            <a:lvl4pPr marL="1600200" indent="-228600" algn="l" defTabSz="914400" rtl="0" eaLnBrk="1" latinLnBrk="1" hangingPunct="1">
              <a:spcBef>
                <a:spcPct val="20000"/>
              </a:spcBef>
              <a:buFont typeface="Wingdings" pitchFamily="2" charset="2"/>
              <a:buChar char="Ø"/>
              <a:defRPr sz="1600" kern="1200" baseline="0">
                <a:solidFill>
                  <a:schemeClr val="tx1"/>
                </a:solidFill>
                <a:latin typeface="Arial" pitchFamily="34" charset="0"/>
                <a:ea typeface="+mn-ea"/>
                <a:cs typeface="+mn-cs"/>
              </a:defRPr>
            </a:lvl4pPr>
            <a:lvl5pPr marL="2057400" indent="-228600" algn="l" defTabSz="914400" rtl="0" eaLnBrk="1" latinLnBrk="1" hangingPunct="1">
              <a:spcBef>
                <a:spcPct val="20000"/>
              </a:spcBef>
              <a:buFont typeface="Arial" pitchFamily="34" charset="0"/>
              <a:buChar char="»"/>
              <a:defRPr sz="1400" kern="1200" baseline="0">
                <a:solidFill>
                  <a:schemeClr val="tx1"/>
                </a:solidFill>
                <a:latin typeface="Arial"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314450" lvl="1" indent="-857250" defTabSz="3507730">
              <a:buFont typeface="Wingdings" panose="05000000000000000000" pitchFamily="2" charset="2"/>
              <a:buChar char="u"/>
              <a:defRPr/>
            </a:pPr>
            <a:r>
              <a:rPr lang="en-US" altLang="ko-KR" sz="4800" kern="0" dirty="0">
                <a:ln w="28575">
                  <a:noFill/>
                  <a:prstDash val="dash"/>
                </a:ln>
                <a:solidFill>
                  <a:prstClr val="black"/>
                </a:solidFill>
              </a:rPr>
              <a:t>Need for Level shifter</a:t>
            </a:r>
          </a:p>
          <a:p>
            <a:pPr marL="1771650" lvl="2" indent="-857250" defTabSz="3507730">
              <a:defRPr/>
            </a:pPr>
            <a:r>
              <a:rPr lang="en-US" altLang="ko-KR" sz="3800" kern="0" dirty="0">
                <a:ln w="28575">
                  <a:noFill/>
                  <a:prstDash val="dash"/>
                </a:ln>
                <a:solidFill>
                  <a:prstClr val="black"/>
                </a:solidFill>
              </a:rPr>
              <a:t>Demand of artificial intelligence and big data analysis in battery-powered mobile or wearable devices </a:t>
            </a:r>
            <a:r>
              <a:rPr lang="ko-KR" altLang="en-US" sz="3800" kern="0" dirty="0">
                <a:ln w="28575">
                  <a:noFill/>
                  <a:prstDash val="dash"/>
                </a:ln>
                <a:solidFill>
                  <a:prstClr val="black"/>
                </a:solidFill>
              </a:rPr>
              <a:t>↑</a:t>
            </a:r>
            <a:endParaRPr lang="en-US" altLang="ko-KR" sz="3800" kern="0" dirty="0">
              <a:ln w="28575">
                <a:noFill/>
                <a:prstDash val="dash"/>
              </a:ln>
              <a:solidFill>
                <a:prstClr val="black"/>
              </a:solidFill>
            </a:endParaRPr>
          </a:p>
          <a:p>
            <a:pPr marL="1771650" lvl="2" indent="-857250" defTabSz="3507730">
              <a:defRPr/>
            </a:pPr>
            <a:r>
              <a:rPr lang="en-US" altLang="ko-KR" sz="3800" kern="0" dirty="0">
                <a:ln w="28575">
                  <a:noFill/>
                  <a:prstDash val="dash"/>
                </a:ln>
                <a:solidFill>
                  <a:prstClr val="black"/>
                </a:solidFill>
              </a:rPr>
              <a:t>importance of low power and cost system-on-chip </a:t>
            </a:r>
            <a:r>
              <a:rPr lang="ko-KR" altLang="en-US" sz="3800" kern="0" dirty="0">
                <a:ln w="28575">
                  <a:noFill/>
                  <a:prstDash val="dash"/>
                </a:ln>
                <a:solidFill>
                  <a:prstClr val="black"/>
                </a:solidFill>
              </a:rPr>
              <a:t>↑</a:t>
            </a:r>
            <a:endParaRPr lang="en-US" altLang="ko-KR" sz="3800" kern="0" dirty="0">
              <a:ln w="28575">
                <a:noFill/>
                <a:prstDash val="dash"/>
              </a:ln>
              <a:solidFill>
                <a:prstClr val="black"/>
              </a:solidFill>
            </a:endParaRPr>
          </a:p>
          <a:p>
            <a:pPr marL="1771650" lvl="2" indent="-857250" defTabSz="3507730">
              <a:defRPr/>
            </a:pPr>
            <a:r>
              <a:rPr lang="en-US" altLang="ko-KR" sz="3800" kern="0" dirty="0">
                <a:ln w="28575">
                  <a:noFill/>
                  <a:prstDash val="dash"/>
                </a:ln>
                <a:solidFill>
                  <a:prstClr val="black"/>
                </a:solidFill>
              </a:rPr>
              <a:t>Reducing V</a:t>
            </a:r>
            <a:r>
              <a:rPr lang="en-US" altLang="ko-KR" sz="3800" kern="0" baseline="-25000" dirty="0">
                <a:ln w="28575">
                  <a:noFill/>
                  <a:prstDash val="dash"/>
                </a:ln>
                <a:solidFill>
                  <a:prstClr val="black"/>
                </a:solidFill>
              </a:rPr>
              <a:t>DD</a:t>
            </a:r>
            <a:r>
              <a:rPr lang="en-US" altLang="ko-KR" sz="3800" kern="0" dirty="0">
                <a:ln w="28575">
                  <a:noFill/>
                  <a:prstDash val="dash"/>
                </a:ln>
                <a:solidFill>
                  <a:prstClr val="black"/>
                </a:solidFill>
              </a:rPr>
              <a:t> for SRAM is hard due to process variation</a:t>
            </a:r>
          </a:p>
          <a:p>
            <a:pPr marL="1771650" lvl="2" indent="-857250" defTabSz="3507730">
              <a:defRPr/>
            </a:pPr>
            <a:r>
              <a:rPr lang="en-US" altLang="ko-KR" sz="3800" kern="0" dirty="0">
                <a:ln w="28575">
                  <a:noFill/>
                  <a:prstDash val="dash"/>
                </a:ln>
                <a:solidFill>
                  <a:prstClr val="black"/>
                </a:solidFill>
              </a:rPr>
              <a:t>Separate domain is required.</a:t>
            </a:r>
          </a:p>
          <a:p>
            <a:pPr marL="1771650" lvl="2" indent="-857250" defTabSz="3507730">
              <a:defRPr/>
            </a:pPr>
            <a:r>
              <a:rPr lang="en-US" altLang="ko-KR" sz="3800" kern="0" dirty="0">
                <a:ln w="28575">
                  <a:noFill/>
                  <a:prstDash val="dash"/>
                </a:ln>
                <a:solidFill>
                  <a:prstClr val="black"/>
                </a:solidFill>
              </a:rPr>
              <a:t>Level shifter for changing supply domain between separate V</a:t>
            </a:r>
            <a:r>
              <a:rPr lang="en-US" altLang="ko-KR" sz="3800" kern="0" baseline="-25000" dirty="0">
                <a:ln w="28575">
                  <a:noFill/>
                  <a:prstDash val="dash"/>
                </a:ln>
                <a:solidFill>
                  <a:prstClr val="black"/>
                </a:solidFill>
              </a:rPr>
              <a:t>DD</a:t>
            </a:r>
            <a:r>
              <a:rPr lang="en-US" altLang="ko-KR" sz="3800" kern="0" dirty="0">
                <a:ln w="28575">
                  <a:noFill/>
                  <a:prstDash val="dash"/>
                </a:ln>
                <a:solidFill>
                  <a:prstClr val="black"/>
                </a:solidFill>
              </a:rPr>
              <a:t>s is required.</a:t>
            </a:r>
          </a:p>
          <a:p>
            <a:pPr marL="1771650" lvl="2" indent="-857250" defTabSz="3507730">
              <a:defRPr/>
            </a:pPr>
            <a:endParaRPr lang="en-US" altLang="ko-KR" sz="3800" kern="0" dirty="0">
              <a:ln w="28575">
                <a:noFill/>
                <a:prstDash val="dash"/>
              </a:ln>
              <a:solidFill>
                <a:prstClr val="black"/>
              </a:solidFill>
            </a:endParaRPr>
          </a:p>
        </p:txBody>
      </p:sp>
      <p:sp>
        <p:nvSpPr>
          <p:cNvPr id="154" name="내용 개체 틀 3">
            <a:extLst>
              <a:ext uri="{FF2B5EF4-FFF2-40B4-BE49-F238E27FC236}">
                <a16:creationId xmlns:a16="http://schemas.microsoft.com/office/drawing/2014/main" id="{0BD32FE1-176C-488C-B2C5-F066B3CC79A2}"/>
              </a:ext>
            </a:extLst>
          </p:cNvPr>
          <p:cNvSpPr txBox="1">
            <a:spLocks/>
          </p:cNvSpPr>
          <p:nvPr/>
        </p:nvSpPr>
        <p:spPr>
          <a:xfrm>
            <a:off x="1207725" y="16154245"/>
            <a:ext cx="13766067" cy="13414048"/>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itchFamily="2" charset="2"/>
              <a:buChar char="u"/>
              <a:defRPr sz="2400" kern="1200" baseline="0">
                <a:solidFill>
                  <a:schemeClr val="tx1"/>
                </a:solidFill>
                <a:latin typeface="Arial" pitchFamily="34" charset="0"/>
                <a:ea typeface="+mn-ea"/>
                <a:cs typeface="+mn-cs"/>
              </a:defRPr>
            </a:lvl1pPr>
            <a:lvl2pPr marL="742950" indent="-285750" algn="l" defTabSz="914400" rtl="0" eaLnBrk="1" latinLnBrk="1" hangingPunct="1">
              <a:spcBef>
                <a:spcPct val="20000"/>
              </a:spcBef>
              <a:buFont typeface="Wingdings" pitchFamily="2" charset="2"/>
              <a:buChar char="l"/>
              <a:defRPr sz="2000" kern="1200" baseline="0">
                <a:solidFill>
                  <a:schemeClr val="tx1"/>
                </a:solidFill>
                <a:latin typeface="Arial" pitchFamily="34" charset="0"/>
                <a:ea typeface="+mn-ea"/>
                <a:cs typeface="+mn-cs"/>
              </a:defRPr>
            </a:lvl2pPr>
            <a:lvl3pPr marL="1143000" indent="-228600" algn="l" defTabSz="914400" rtl="0" eaLnBrk="1" latinLnBrk="1" hangingPunct="1">
              <a:spcBef>
                <a:spcPct val="20000"/>
              </a:spcBef>
              <a:buFont typeface="Wingdings" pitchFamily="2" charset="2"/>
              <a:buChar char="v"/>
              <a:defRPr sz="1800" kern="1200" baseline="0">
                <a:solidFill>
                  <a:schemeClr val="tx1"/>
                </a:solidFill>
                <a:latin typeface="Arial" pitchFamily="34" charset="0"/>
                <a:ea typeface="+mn-ea"/>
                <a:cs typeface="+mn-cs"/>
              </a:defRPr>
            </a:lvl3pPr>
            <a:lvl4pPr marL="1600200" indent="-228600" algn="l" defTabSz="914400" rtl="0" eaLnBrk="1" latinLnBrk="1" hangingPunct="1">
              <a:spcBef>
                <a:spcPct val="20000"/>
              </a:spcBef>
              <a:buFont typeface="Wingdings" pitchFamily="2" charset="2"/>
              <a:buChar char="Ø"/>
              <a:defRPr sz="1600" kern="1200" baseline="0">
                <a:solidFill>
                  <a:schemeClr val="tx1"/>
                </a:solidFill>
                <a:latin typeface="Arial" pitchFamily="34" charset="0"/>
                <a:ea typeface="+mn-ea"/>
                <a:cs typeface="+mn-cs"/>
              </a:defRPr>
            </a:lvl4pPr>
            <a:lvl5pPr marL="2057400" indent="-228600" algn="l" defTabSz="914400" rtl="0" eaLnBrk="1" latinLnBrk="1" hangingPunct="1">
              <a:spcBef>
                <a:spcPct val="20000"/>
              </a:spcBef>
              <a:buFont typeface="Arial" pitchFamily="34" charset="0"/>
              <a:buChar char="»"/>
              <a:defRPr sz="1400" kern="1200" baseline="0">
                <a:solidFill>
                  <a:schemeClr val="tx1"/>
                </a:solidFill>
                <a:latin typeface="Arial"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314450" lvl="1" indent="-857250" defTabSz="3507730">
              <a:buFont typeface="Wingdings" panose="05000000000000000000" pitchFamily="2" charset="2"/>
              <a:buChar char="u"/>
              <a:defRPr/>
            </a:pPr>
            <a:r>
              <a:rPr lang="en-US" altLang="ko-KR" sz="4400" kern="0" dirty="0">
                <a:ln w="28575">
                  <a:noFill/>
                  <a:prstDash val="dash"/>
                </a:ln>
                <a:solidFill>
                  <a:prstClr val="black"/>
                </a:solidFill>
              </a:rPr>
              <a:t>Conventional Level shifter</a:t>
            </a: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endParaRPr lang="en-US" altLang="ko-KR" sz="3800" kern="0" dirty="0">
              <a:ln w="28575">
                <a:noFill/>
                <a:prstDash val="dash"/>
              </a:ln>
              <a:solidFill>
                <a:prstClr val="black"/>
              </a:solidFill>
            </a:endParaRPr>
          </a:p>
          <a:p>
            <a:pPr marL="1771650" lvl="2" indent="-857250" defTabSz="3507730">
              <a:defRPr/>
            </a:pPr>
            <a:r>
              <a:rPr lang="en-US" altLang="ko-KR" sz="3500" kern="0" dirty="0">
                <a:ln w="28575">
                  <a:noFill/>
                  <a:prstDash val="dash"/>
                </a:ln>
                <a:solidFill>
                  <a:prstClr val="black"/>
                </a:solidFill>
              </a:rPr>
              <a:t>Current mirror-based level shifter (CMLS)</a:t>
            </a:r>
          </a:p>
          <a:p>
            <a:pPr marL="2228850" lvl="3" indent="-857250" defTabSz="3507730">
              <a:defRPr/>
            </a:pPr>
            <a:r>
              <a:rPr lang="en-US" altLang="ko-KR" sz="3300" kern="0" dirty="0">
                <a:ln w="28575">
                  <a:noFill/>
                  <a:prstDash val="dash"/>
                </a:ln>
                <a:solidFill>
                  <a:prstClr val="black"/>
                </a:solidFill>
              </a:rPr>
              <a:t>Wide range operation owing to no contention problem</a:t>
            </a:r>
          </a:p>
          <a:p>
            <a:pPr marL="2228850" lvl="3" indent="-857250" defTabSz="3507730">
              <a:defRPr/>
            </a:pPr>
            <a:r>
              <a:rPr lang="en-US" altLang="ko-KR" sz="3300" kern="0" dirty="0">
                <a:ln w="28575">
                  <a:noFill/>
                  <a:prstDash val="dash"/>
                </a:ln>
                <a:solidFill>
                  <a:prstClr val="black"/>
                </a:solidFill>
              </a:rPr>
              <a:t>Static current issue .</a:t>
            </a:r>
          </a:p>
          <a:p>
            <a:pPr marL="1771650" lvl="2" indent="-857250" defTabSz="3507730">
              <a:defRPr/>
            </a:pPr>
            <a:r>
              <a:rPr lang="en-US" altLang="ko-KR" sz="3500" kern="0" dirty="0">
                <a:ln w="28575">
                  <a:noFill/>
                  <a:prstDash val="dash"/>
                </a:ln>
                <a:solidFill>
                  <a:prstClr val="black"/>
                </a:solidFill>
              </a:rPr>
              <a:t>Cross-coupled PMOS level shifter (CPLS)</a:t>
            </a:r>
          </a:p>
          <a:p>
            <a:pPr marL="2228850" lvl="3" indent="-857250" defTabSz="3507730">
              <a:defRPr/>
            </a:pPr>
            <a:r>
              <a:rPr lang="en-US" altLang="ko-KR" sz="3300" kern="0" dirty="0">
                <a:ln w="28575">
                  <a:noFill/>
                  <a:prstDash val="dash"/>
                </a:ln>
                <a:solidFill>
                  <a:prstClr val="black"/>
                </a:solidFill>
              </a:rPr>
              <a:t>NO static current </a:t>
            </a:r>
            <a:r>
              <a:rPr lang="ko-KR" altLang="en-US" sz="3300" kern="0" dirty="0">
                <a:ln w="28575">
                  <a:noFill/>
                  <a:prstDash val="dash"/>
                </a:ln>
                <a:solidFill>
                  <a:prstClr val="black"/>
                </a:solidFill>
              </a:rPr>
              <a:t>→ </a:t>
            </a:r>
            <a:r>
              <a:rPr lang="en-US" altLang="ko-KR" sz="3300" kern="0" dirty="0">
                <a:ln w="28575">
                  <a:noFill/>
                  <a:prstDash val="dash"/>
                </a:ln>
                <a:solidFill>
                  <a:prstClr val="black"/>
                </a:solidFill>
              </a:rPr>
              <a:t>less power consumption</a:t>
            </a:r>
          </a:p>
          <a:p>
            <a:pPr marL="2228850" lvl="3" indent="-857250" defTabSz="3507730">
              <a:defRPr/>
            </a:pPr>
            <a:r>
              <a:rPr lang="en-US" altLang="ko-KR" sz="3300" kern="0" dirty="0">
                <a:ln w="28575">
                  <a:noFill/>
                  <a:prstDash val="dash"/>
                </a:ln>
                <a:solidFill>
                  <a:prstClr val="black"/>
                </a:solidFill>
              </a:rPr>
              <a:t>Narrower range operation than CMLS due to contention node by cross-coupled structure.</a:t>
            </a:r>
          </a:p>
          <a:p>
            <a:pPr marL="1314450" lvl="1" indent="-857250" defTabSz="3507730">
              <a:buFont typeface="Wingdings" panose="05000000000000000000" pitchFamily="2" charset="2"/>
              <a:buChar char="u"/>
              <a:defRPr/>
            </a:pPr>
            <a:endParaRPr lang="en-US" altLang="ko-KR" sz="3600" kern="0" dirty="0">
              <a:ln w="28575">
                <a:noFill/>
                <a:prstDash val="dash"/>
              </a:ln>
              <a:solidFill>
                <a:prstClr val="black"/>
              </a:solidFill>
            </a:endParaRPr>
          </a:p>
        </p:txBody>
      </p:sp>
      <p:grpSp>
        <p:nvGrpSpPr>
          <p:cNvPr id="155" name="그룹 154">
            <a:extLst>
              <a:ext uri="{FF2B5EF4-FFF2-40B4-BE49-F238E27FC236}">
                <a16:creationId xmlns:a16="http://schemas.microsoft.com/office/drawing/2014/main" id="{AC5059D1-2C63-4D31-885E-F39E11C8481F}"/>
              </a:ext>
            </a:extLst>
          </p:cNvPr>
          <p:cNvGrpSpPr/>
          <p:nvPr/>
        </p:nvGrpSpPr>
        <p:grpSpPr>
          <a:xfrm>
            <a:off x="2671715" y="16996301"/>
            <a:ext cx="11001900" cy="5426587"/>
            <a:chOff x="3737149" y="16765582"/>
            <a:chExt cx="8251153" cy="4069806"/>
          </a:xfrm>
        </p:grpSpPr>
        <p:sp>
          <p:nvSpPr>
            <p:cNvPr id="156" name="모서리가 둥근 직사각형 17">
              <a:extLst>
                <a:ext uri="{FF2B5EF4-FFF2-40B4-BE49-F238E27FC236}">
                  <a16:creationId xmlns:a16="http://schemas.microsoft.com/office/drawing/2014/main" id="{1D89D5B9-038B-4FEB-9B49-EDF40A0F9361}"/>
                </a:ext>
              </a:extLst>
            </p:cNvPr>
            <p:cNvSpPr/>
            <p:nvPr/>
          </p:nvSpPr>
          <p:spPr>
            <a:xfrm>
              <a:off x="3884995" y="16765582"/>
              <a:ext cx="3744415" cy="4069806"/>
            </a:xfrm>
            <a:prstGeom prst="roundRect">
              <a:avLst>
                <a:gd name="adj" fmla="val 9962"/>
              </a:avLst>
            </a:pr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7" name="모서리가 둥근 직사각형 18">
              <a:extLst>
                <a:ext uri="{FF2B5EF4-FFF2-40B4-BE49-F238E27FC236}">
                  <a16:creationId xmlns:a16="http://schemas.microsoft.com/office/drawing/2014/main" id="{C9BF1080-51AF-4FFD-A485-AC6536F82195}"/>
                </a:ext>
              </a:extLst>
            </p:cNvPr>
            <p:cNvSpPr/>
            <p:nvPr/>
          </p:nvSpPr>
          <p:spPr>
            <a:xfrm>
              <a:off x="8085197" y="16765582"/>
              <a:ext cx="3744415" cy="4069806"/>
            </a:xfrm>
            <a:prstGeom prst="roundRect">
              <a:avLst>
                <a:gd name="adj" fmla="val 9962"/>
              </a:avLst>
            </a:pr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8" name="TextBox 157">
              <a:extLst>
                <a:ext uri="{FF2B5EF4-FFF2-40B4-BE49-F238E27FC236}">
                  <a16:creationId xmlns:a16="http://schemas.microsoft.com/office/drawing/2014/main" id="{DBC5F02E-41A7-4BA0-B631-95A9900DF79B}"/>
                </a:ext>
              </a:extLst>
            </p:cNvPr>
            <p:cNvSpPr txBox="1"/>
            <p:nvPr/>
          </p:nvSpPr>
          <p:spPr>
            <a:xfrm>
              <a:off x="8153733" y="20055494"/>
              <a:ext cx="3603011" cy="707886"/>
            </a:xfrm>
            <a:prstGeom prst="rect">
              <a:avLst/>
            </a:prstGeom>
            <a:noFill/>
          </p:spPr>
          <p:txBody>
            <a:bodyPr wrap="square" rtlCol="0">
              <a:spAutoFit/>
            </a:bodyPr>
            <a:lstStyle/>
            <a:p>
              <a:pPr algn="ctr"/>
              <a:r>
                <a:rPr lang="en-US" altLang="ko-KR" sz="2000" b="1" dirty="0">
                  <a:latin typeface="+mj-lt"/>
                  <a:cs typeface="Times New Roman" panose="02020603050405020304" pitchFamily="18" charset="0"/>
                </a:rPr>
                <a:t>Cross-coupled PMOS LS</a:t>
              </a:r>
              <a:br>
                <a:rPr lang="en-US" altLang="ko-KR" sz="2000" b="1" dirty="0">
                  <a:latin typeface="+mj-lt"/>
                  <a:cs typeface="Times New Roman" panose="02020603050405020304" pitchFamily="18" charset="0"/>
                </a:rPr>
              </a:br>
              <a:r>
                <a:rPr lang="en-US" altLang="ko-KR" sz="2000" b="1" dirty="0">
                  <a:latin typeface="+mj-lt"/>
                  <a:cs typeface="Times New Roman" panose="02020603050405020304" pitchFamily="18" charset="0"/>
                </a:rPr>
                <a:t>(CPLS)</a:t>
              </a:r>
              <a:endParaRPr lang="ko-KR" altLang="en-US" sz="2000" b="1" dirty="0">
                <a:latin typeface="+mj-lt"/>
                <a:cs typeface="Times New Roman" panose="02020603050405020304" pitchFamily="18" charset="0"/>
              </a:endParaRPr>
            </a:p>
          </p:txBody>
        </p:sp>
        <p:sp>
          <p:nvSpPr>
            <p:cNvPr id="159" name="TextBox 158">
              <a:extLst>
                <a:ext uri="{FF2B5EF4-FFF2-40B4-BE49-F238E27FC236}">
                  <a16:creationId xmlns:a16="http://schemas.microsoft.com/office/drawing/2014/main" id="{8D25D0FA-4630-4643-AE93-FD9770FFD21D}"/>
                </a:ext>
              </a:extLst>
            </p:cNvPr>
            <p:cNvSpPr txBox="1"/>
            <p:nvPr/>
          </p:nvSpPr>
          <p:spPr>
            <a:xfrm>
              <a:off x="4095058" y="20055494"/>
              <a:ext cx="3324288" cy="707886"/>
            </a:xfrm>
            <a:prstGeom prst="rect">
              <a:avLst/>
            </a:prstGeom>
            <a:noFill/>
          </p:spPr>
          <p:txBody>
            <a:bodyPr wrap="square" rtlCol="0">
              <a:spAutoFit/>
            </a:bodyPr>
            <a:lstStyle/>
            <a:p>
              <a:pPr algn="ctr"/>
              <a:r>
                <a:rPr lang="en-US" altLang="ko-KR" sz="2000" b="1" dirty="0">
                  <a:cs typeface="Times New Roman" panose="02020603050405020304" pitchFamily="18" charset="0"/>
                </a:rPr>
                <a:t>Current mirror based LS</a:t>
              </a:r>
            </a:p>
            <a:p>
              <a:pPr algn="ctr"/>
              <a:r>
                <a:rPr lang="en-US" altLang="ko-KR" sz="2000" b="1" dirty="0">
                  <a:cs typeface="Times New Roman" panose="02020603050405020304" pitchFamily="18" charset="0"/>
                </a:rPr>
                <a:t>(CMLS)</a:t>
              </a:r>
              <a:endParaRPr lang="ko-KR" altLang="en-US" sz="2000" b="1" dirty="0">
                <a:cs typeface="Times New Roman" panose="02020603050405020304" pitchFamily="18" charset="0"/>
              </a:endParaRPr>
            </a:p>
          </p:txBody>
        </p:sp>
        <p:pic>
          <p:nvPicPr>
            <p:cNvPr id="160" name="그림 159">
              <a:extLst>
                <a:ext uri="{FF2B5EF4-FFF2-40B4-BE49-F238E27FC236}">
                  <a16:creationId xmlns:a16="http://schemas.microsoft.com/office/drawing/2014/main" id="{42C7C75B-057C-46F3-B0D6-8290D5CF5C39}"/>
                </a:ext>
              </a:extLst>
            </p:cNvPr>
            <p:cNvPicPr>
              <a:picLocks noChangeAspect="1"/>
            </p:cNvPicPr>
            <p:nvPr/>
          </p:nvPicPr>
          <p:blipFill>
            <a:blip r:embed="rId3"/>
            <a:stretch>
              <a:fillRect/>
            </a:stretch>
          </p:blipFill>
          <p:spPr>
            <a:xfrm>
              <a:off x="3737149" y="17076040"/>
              <a:ext cx="3559881" cy="2890678"/>
            </a:xfrm>
            <a:prstGeom prst="rect">
              <a:avLst/>
            </a:prstGeom>
          </p:spPr>
        </p:pic>
        <p:pic>
          <p:nvPicPr>
            <p:cNvPr id="161" name="그림 160">
              <a:extLst>
                <a:ext uri="{FF2B5EF4-FFF2-40B4-BE49-F238E27FC236}">
                  <a16:creationId xmlns:a16="http://schemas.microsoft.com/office/drawing/2014/main" id="{6BABDF63-6A33-4034-8BB7-E379B008CC6C}"/>
                </a:ext>
              </a:extLst>
            </p:cNvPr>
            <p:cNvPicPr>
              <a:picLocks noChangeAspect="1"/>
            </p:cNvPicPr>
            <p:nvPr/>
          </p:nvPicPr>
          <p:blipFill>
            <a:blip r:embed="rId4"/>
            <a:stretch>
              <a:fillRect/>
            </a:stretch>
          </p:blipFill>
          <p:spPr>
            <a:xfrm>
              <a:off x="8373229" y="17018964"/>
              <a:ext cx="3615073" cy="2869982"/>
            </a:xfrm>
            <a:prstGeom prst="rect">
              <a:avLst/>
            </a:prstGeom>
          </p:spPr>
        </p:pic>
      </p:grpSp>
      <p:sp>
        <p:nvSpPr>
          <p:cNvPr id="163" name="직사각형 162">
            <a:extLst>
              <a:ext uri="{FF2B5EF4-FFF2-40B4-BE49-F238E27FC236}">
                <a16:creationId xmlns:a16="http://schemas.microsoft.com/office/drawing/2014/main" id="{D8A1732B-9341-4A76-BD52-8F57C6BC6314}"/>
              </a:ext>
            </a:extLst>
          </p:cNvPr>
          <p:cNvSpPr/>
          <p:nvPr/>
        </p:nvSpPr>
        <p:spPr>
          <a:xfrm>
            <a:off x="1207725" y="27878575"/>
            <a:ext cx="13929880" cy="8785915"/>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4" name="내용 개체 틀 3">
            <a:extLst>
              <a:ext uri="{FF2B5EF4-FFF2-40B4-BE49-F238E27FC236}">
                <a16:creationId xmlns:a16="http://schemas.microsoft.com/office/drawing/2014/main" id="{E6BD3530-1EBB-4A52-93E7-EA8F240CC967}"/>
              </a:ext>
            </a:extLst>
          </p:cNvPr>
          <p:cNvSpPr txBox="1">
            <a:spLocks/>
          </p:cNvSpPr>
          <p:nvPr/>
        </p:nvSpPr>
        <p:spPr>
          <a:xfrm>
            <a:off x="1207725" y="28019770"/>
            <a:ext cx="13766067" cy="7513923"/>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itchFamily="2" charset="2"/>
              <a:buChar char="u"/>
              <a:defRPr sz="2400" kern="1200" baseline="0">
                <a:solidFill>
                  <a:schemeClr val="tx1"/>
                </a:solidFill>
                <a:latin typeface="Arial" pitchFamily="34" charset="0"/>
                <a:ea typeface="+mn-ea"/>
                <a:cs typeface="+mn-cs"/>
              </a:defRPr>
            </a:lvl1pPr>
            <a:lvl2pPr marL="742950" indent="-285750" algn="l" defTabSz="914400" rtl="0" eaLnBrk="1" latinLnBrk="1" hangingPunct="1">
              <a:spcBef>
                <a:spcPct val="20000"/>
              </a:spcBef>
              <a:buFont typeface="Wingdings" pitchFamily="2" charset="2"/>
              <a:buChar char="l"/>
              <a:defRPr sz="2000" kern="1200" baseline="0">
                <a:solidFill>
                  <a:schemeClr val="tx1"/>
                </a:solidFill>
                <a:latin typeface="Arial" pitchFamily="34" charset="0"/>
                <a:ea typeface="+mn-ea"/>
                <a:cs typeface="+mn-cs"/>
              </a:defRPr>
            </a:lvl2pPr>
            <a:lvl3pPr marL="1143000" indent="-228600" algn="l" defTabSz="914400" rtl="0" eaLnBrk="1" latinLnBrk="1" hangingPunct="1">
              <a:spcBef>
                <a:spcPct val="20000"/>
              </a:spcBef>
              <a:buFont typeface="Wingdings" pitchFamily="2" charset="2"/>
              <a:buChar char="v"/>
              <a:defRPr sz="1800" kern="1200" baseline="0">
                <a:solidFill>
                  <a:schemeClr val="tx1"/>
                </a:solidFill>
                <a:latin typeface="Arial" pitchFamily="34" charset="0"/>
                <a:ea typeface="+mn-ea"/>
                <a:cs typeface="+mn-cs"/>
              </a:defRPr>
            </a:lvl3pPr>
            <a:lvl4pPr marL="1600200" indent="-228600" algn="l" defTabSz="914400" rtl="0" eaLnBrk="1" latinLnBrk="1" hangingPunct="1">
              <a:spcBef>
                <a:spcPct val="20000"/>
              </a:spcBef>
              <a:buFont typeface="Wingdings" pitchFamily="2" charset="2"/>
              <a:buChar char="Ø"/>
              <a:defRPr sz="1600" kern="1200" baseline="0">
                <a:solidFill>
                  <a:schemeClr val="tx1"/>
                </a:solidFill>
                <a:latin typeface="Arial" pitchFamily="34" charset="0"/>
                <a:ea typeface="+mn-ea"/>
                <a:cs typeface="+mn-cs"/>
              </a:defRPr>
            </a:lvl4pPr>
            <a:lvl5pPr marL="2057400" indent="-228600" algn="l" defTabSz="914400" rtl="0" eaLnBrk="1" latinLnBrk="1" hangingPunct="1">
              <a:spcBef>
                <a:spcPct val="20000"/>
              </a:spcBef>
              <a:buFont typeface="Arial" pitchFamily="34" charset="0"/>
              <a:buChar char="»"/>
              <a:defRPr sz="1400" kern="1200" baseline="0">
                <a:solidFill>
                  <a:schemeClr val="tx1"/>
                </a:solidFill>
                <a:latin typeface="Arial"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314450" lvl="1" indent="-857250" defTabSz="3507730">
              <a:buFont typeface="Wingdings" panose="05000000000000000000" pitchFamily="2" charset="2"/>
              <a:buChar char="u"/>
              <a:defRPr/>
            </a:pPr>
            <a:r>
              <a:rPr lang="en-US" altLang="ko-KR" sz="4400" kern="0" dirty="0">
                <a:ln w="28575">
                  <a:noFill/>
                  <a:prstDash val="dash"/>
                </a:ln>
                <a:solidFill>
                  <a:prstClr val="black"/>
                </a:solidFill>
              </a:rPr>
              <a:t>Structure</a:t>
            </a:r>
          </a:p>
          <a:p>
            <a:pPr marL="1771650" lvl="2" indent="-857250" defTabSz="3507730">
              <a:defRPr/>
            </a:pPr>
            <a:r>
              <a:rPr lang="en-US" altLang="ko-KR" sz="3500" kern="0" dirty="0">
                <a:ln w="28575">
                  <a:noFill/>
                  <a:prstDash val="dash"/>
                </a:ln>
                <a:solidFill>
                  <a:prstClr val="black"/>
                </a:solidFill>
              </a:rPr>
              <a:t>Current mirror-based LS</a:t>
            </a:r>
          </a:p>
          <a:p>
            <a:pPr marL="1771650" lvl="2" indent="-857250" defTabSz="3507730">
              <a:defRPr/>
            </a:pPr>
            <a:r>
              <a:rPr lang="en-US" altLang="ko-KR" sz="3500" kern="0" dirty="0">
                <a:ln w="28575">
                  <a:noFill/>
                  <a:prstDash val="dash"/>
                </a:ln>
                <a:solidFill>
                  <a:prstClr val="black"/>
                </a:solidFill>
              </a:rPr>
              <a:t>Cut-off Head Switch</a:t>
            </a:r>
          </a:p>
          <a:p>
            <a:pPr marL="1771650" lvl="2" indent="-857250" defTabSz="3507730">
              <a:defRPr/>
            </a:pPr>
            <a:r>
              <a:rPr lang="en-US" altLang="ko-KR" sz="3500" kern="0" dirty="0" err="1">
                <a:ln w="28575">
                  <a:noFill/>
                  <a:prstDash val="dash"/>
                </a:ln>
                <a:solidFill>
                  <a:prstClr val="black"/>
                </a:solidFill>
              </a:rPr>
              <a:t>LtH</a:t>
            </a:r>
            <a:r>
              <a:rPr lang="en-US" altLang="ko-KR" sz="3500" kern="0" dirty="0">
                <a:ln w="28575">
                  <a:noFill/>
                  <a:prstDash val="dash"/>
                </a:ln>
                <a:solidFill>
                  <a:prstClr val="black"/>
                </a:solidFill>
              </a:rPr>
              <a:t> Error Correction Circuit</a:t>
            </a:r>
          </a:p>
          <a:p>
            <a:pPr marL="1771650" lvl="2" indent="-857250" defTabSz="3507730">
              <a:defRPr/>
            </a:pPr>
            <a:endParaRPr lang="en-US" altLang="ko-KR" sz="3300" kern="0" dirty="0">
              <a:ln w="28575">
                <a:noFill/>
                <a:prstDash val="dash"/>
              </a:ln>
              <a:solidFill>
                <a:prstClr val="black"/>
              </a:solidFill>
            </a:endParaRPr>
          </a:p>
          <a:p>
            <a:pPr marL="1314450" lvl="1" indent="-857250" defTabSz="3507730">
              <a:buFont typeface="Wingdings" panose="05000000000000000000" pitchFamily="2" charset="2"/>
              <a:buChar char="u"/>
              <a:defRPr/>
            </a:pPr>
            <a:endParaRPr lang="en-US" altLang="ko-KR" sz="3600" kern="0" dirty="0">
              <a:ln w="28575">
                <a:noFill/>
                <a:prstDash val="dash"/>
              </a:ln>
              <a:solidFill>
                <a:prstClr val="black"/>
              </a:solidFill>
            </a:endParaRPr>
          </a:p>
        </p:txBody>
      </p:sp>
      <p:sp>
        <p:nvSpPr>
          <p:cNvPr id="167" name="직사각형 166">
            <a:extLst>
              <a:ext uri="{FF2B5EF4-FFF2-40B4-BE49-F238E27FC236}">
                <a16:creationId xmlns:a16="http://schemas.microsoft.com/office/drawing/2014/main" id="{65549FFB-5562-4FAC-917C-61E730639937}"/>
              </a:ext>
            </a:extLst>
          </p:cNvPr>
          <p:cNvSpPr/>
          <p:nvPr/>
        </p:nvSpPr>
        <p:spPr>
          <a:xfrm>
            <a:off x="15271925" y="9698832"/>
            <a:ext cx="13929880" cy="13392126"/>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8" name="내용 개체 틀 3">
            <a:extLst>
              <a:ext uri="{FF2B5EF4-FFF2-40B4-BE49-F238E27FC236}">
                <a16:creationId xmlns:a16="http://schemas.microsoft.com/office/drawing/2014/main" id="{4A6FC2D2-9867-4F87-B8B0-EE79283221FB}"/>
              </a:ext>
            </a:extLst>
          </p:cNvPr>
          <p:cNvSpPr txBox="1">
            <a:spLocks/>
          </p:cNvSpPr>
          <p:nvPr/>
        </p:nvSpPr>
        <p:spPr>
          <a:xfrm>
            <a:off x="15297609" y="9698830"/>
            <a:ext cx="13766067" cy="17320472"/>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itchFamily="2" charset="2"/>
              <a:buChar char="u"/>
              <a:defRPr sz="2400" kern="1200" baseline="0">
                <a:solidFill>
                  <a:schemeClr val="tx1"/>
                </a:solidFill>
                <a:latin typeface="Arial" pitchFamily="34" charset="0"/>
                <a:ea typeface="+mn-ea"/>
                <a:cs typeface="+mn-cs"/>
              </a:defRPr>
            </a:lvl1pPr>
            <a:lvl2pPr marL="742950" indent="-285750" algn="l" defTabSz="914400" rtl="0" eaLnBrk="1" latinLnBrk="1" hangingPunct="1">
              <a:spcBef>
                <a:spcPct val="20000"/>
              </a:spcBef>
              <a:buFont typeface="Wingdings" pitchFamily="2" charset="2"/>
              <a:buChar char="l"/>
              <a:defRPr sz="2000" kern="1200" baseline="0">
                <a:solidFill>
                  <a:schemeClr val="tx1"/>
                </a:solidFill>
                <a:latin typeface="Arial" pitchFamily="34" charset="0"/>
                <a:ea typeface="+mn-ea"/>
                <a:cs typeface="+mn-cs"/>
              </a:defRPr>
            </a:lvl2pPr>
            <a:lvl3pPr marL="1143000" indent="-228600" algn="l" defTabSz="914400" rtl="0" eaLnBrk="1" latinLnBrk="1" hangingPunct="1">
              <a:spcBef>
                <a:spcPct val="20000"/>
              </a:spcBef>
              <a:buFont typeface="Wingdings" pitchFamily="2" charset="2"/>
              <a:buChar char="v"/>
              <a:defRPr sz="1800" kern="1200" baseline="0">
                <a:solidFill>
                  <a:schemeClr val="tx1"/>
                </a:solidFill>
                <a:latin typeface="Arial" pitchFamily="34" charset="0"/>
                <a:ea typeface="+mn-ea"/>
                <a:cs typeface="+mn-cs"/>
              </a:defRPr>
            </a:lvl3pPr>
            <a:lvl4pPr marL="1600200" indent="-228600" algn="l" defTabSz="914400" rtl="0" eaLnBrk="1" latinLnBrk="1" hangingPunct="1">
              <a:spcBef>
                <a:spcPct val="20000"/>
              </a:spcBef>
              <a:buFont typeface="Wingdings" pitchFamily="2" charset="2"/>
              <a:buChar char="Ø"/>
              <a:defRPr sz="1600" kern="1200" baseline="0">
                <a:solidFill>
                  <a:schemeClr val="tx1"/>
                </a:solidFill>
                <a:latin typeface="Arial" pitchFamily="34" charset="0"/>
                <a:ea typeface="+mn-ea"/>
                <a:cs typeface="+mn-cs"/>
              </a:defRPr>
            </a:lvl4pPr>
            <a:lvl5pPr marL="2057400" indent="-228600" algn="l" defTabSz="914400" rtl="0" eaLnBrk="1" latinLnBrk="1" hangingPunct="1">
              <a:spcBef>
                <a:spcPct val="20000"/>
              </a:spcBef>
              <a:buFont typeface="Arial" pitchFamily="34" charset="0"/>
              <a:buChar char="»"/>
              <a:defRPr sz="1400" kern="1200" baseline="0">
                <a:solidFill>
                  <a:schemeClr val="tx1"/>
                </a:solidFill>
                <a:latin typeface="Arial"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314450" lvl="1" indent="-857250" defTabSz="3507730">
              <a:buFont typeface="Wingdings" panose="05000000000000000000" pitchFamily="2" charset="2"/>
              <a:buChar char="u"/>
              <a:defRPr/>
            </a:pPr>
            <a:r>
              <a:rPr lang="en-US" altLang="ko-KR" sz="4400" kern="0" dirty="0">
                <a:ln w="28575">
                  <a:noFill/>
                  <a:prstDash val="dash"/>
                </a:ln>
                <a:solidFill>
                  <a:prstClr val="black"/>
                </a:solidFill>
              </a:rPr>
              <a:t>Operation</a:t>
            </a:r>
          </a:p>
          <a:p>
            <a:pPr marL="1771650" lvl="2" indent="-857250" defTabSz="3507730">
              <a:defRPr/>
            </a:pPr>
            <a:r>
              <a:rPr lang="en-US" altLang="ko-KR" sz="3500" kern="0" dirty="0">
                <a:ln w="28575">
                  <a:noFill/>
                  <a:prstDash val="dash"/>
                </a:ln>
                <a:solidFill>
                  <a:prstClr val="black"/>
                </a:solidFill>
              </a:rPr>
              <a:t>Rising operation (</a:t>
            </a:r>
            <a:r>
              <a:rPr lang="en-US" altLang="ko-KR" sz="3500" dirty="0"/>
              <a:t>‘0’  </a:t>
            </a:r>
            <a:r>
              <a:rPr lang="ko-KR" altLang="en-US" sz="3500" dirty="0"/>
              <a:t>→ </a:t>
            </a:r>
            <a:r>
              <a:rPr lang="en-US" altLang="ko-KR" sz="3500" dirty="0"/>
              <a:t>‘1’ )</a:t>
            </a:r>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endParaRPr lang="en-US" altLang="ko-KR" sz="3500" dirty="0"/>
          </a:p>
          <a:p>
            <a:pPr marL="1771650" lvl="2" indent="-857250" defTabSz="3507730">
              <a:defRPr/>
            </a:pPr>
            <a:r>
              <a:rPr lang="en-US" altLang="ko-KR" sz="3500" dirty="0"/>
              <a:t>Falling operation (‘1’</a:t>
            </a:r>
            <a:r>
              <a:rPr lang="ko-KR" altLang="en-US" sz="3500" dirty="0"/>
              <a:t>→</a:t>
            </a:r>
            <a:r>
              <a:rPr lang="en-US" altLang="ko-KR" sz="3500" dirty="0"/>
              <a:t>’0’)</a:t>
            </a:r>
          </a:p>
          <a:p>
            <a:pPr marL="914400" lvl="2" indent="0" defTabSz="3507730">
              <a:buNone/>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a:p>
            <a:pPr marL="1771650" lvl="2" indent="-857250" defTabSz="3507730">
              <a:defRPr/>
            </a:pPr>
            <a:endParaRPr lang="en-US" altLang="ko-KR" sz="3500" kern="0" dirty="0">
              <a:ln w="28575">
                <a:noFill/>
                <a:prstDash val="dash"/>
              </a:ln>
              <a:solidFill>
                <a:prstClr val="black"/>
              </a:solidFill>
            </a:endParaRPr>
          </a:p>
        </p:txBody>
      </p:sp>
      <p:sp>
        <p:nvSpPr>
          <p:cNvPr id="198" name="직사각형 197">
            <a:extLst>
              <a:ext uri="{FF2B5EF4-FFF2-40B4-BE49-F238E27FC236}">
                <a16:creationId xmlns:a16="http://schemas.microsoft.com/office/drawing/2014/main" id="{8070EDBF-3E5C-4660-B65A-EC67B2114C61}"/>
              </a:ext>
            </a:extLst>
          </p:cNvPr>
          <p:cNvSpPr/>
          <p:nvPr/>
        </p:nvSpPr>
        <p:spPr>
          <a:xfrm>
            <a:off x="15266486" y="23296199"/>
            <a:ext cx="13929880" cy="13392125"/>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3" name="직사각형 212">
            <a:extLst>
              <a:ext uri="{FF2B5EF4-FFF2-40B4-BE49-F238E27FC236}">
                <a16:creationId xmlns:a16="http://schemas.microsoft.com/office/drawing/2014/main" id="{93721903-6AB9-47C6-91FF-7B33610C217B}"/>
              </a:ext>
            </a:extLst>
          </p:cNvPr>
          <p:cNvSpPr/>
          <p:nvPr/>
        </p:nvSpPr>
        <p:spPr>
          <a:xfrm>
            <a:off x="1207724" y="37487127"/>
            <a:ext cx="27988641" cy="3241614"/>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4" name="내용 개체 틀 3">
            <a:extLst>
              <a:ext uri="{FF2B5EF4-FFF2-40B4-BE49-F238E27FC236}">
                <a16:creationId xmlns:a16="http://schemas.microsoft.com/office/drawing/2014/main" id="{476650E3-B881-4C8D-989F-9383D66C6BFD}"/>
              </a:ext>
            </a:extLst>
          </p:cNvPr>
          <p:cNvSpPr txBox="1">
            <a:spLocks/>
          </p:cNvSpPr>
          <p:nvPr/>
        </p:nvSpPr>
        <p:spPr>
          <a:xfrm>
            <a:off x="1207725" y="37739277"/>
            <a:ext cx="27855951" cy="2981807"/>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itchFamily="2" charset="2"/>
              <a:buChar char="u"/>
              <a:defRPr sz="2400" kern="1200" baseline="0">
                <a:solidFill>
                  <a:schemeClr val="tx1"/>
                </a:solidFill>
                <a:latin typeface="Arial" pitchFamily="34" charset="0"/>
                <a:ea typeface="+mn-ea"/>
                <a:cs typeface="+mn-cs"/>
              </a:defRPr>
            </a:lvl1pPr>
            <a:lvl2pPr marL="742950" indent="-285750" algn="l" defTabSz="914400" rtl="0" eaLnBrk="1" latinLnBrk="1" hangingPunct="1">
              <a:spcBef>
                <a:spcPct val="20000"/>
              </a:spcBef>
              <a:buFont typeface="Wingdings" pitchFamily="2" charset="2"/>
              <a:buChar char="l"/>
              <a:defRPr sz="2000" kern="1200" baseline="0">
                <a:solidFill>
                  <a:schemeClr val="tx1"/>
                </a:solidFill>
                <a:latin typeface="Arial" pitchFamily="34" charset="0"/>
                <a:ea typeface="+mn-ea"/>
                <a:cs typeface="+mn-cs"/>
              </a:defRPr>
            </a:lvl2pPr>
            <a:lvl3pPr marL="1143000" indent="-228600" algn="l" defTabSz="914400" rtl="0" eaLnBrk="1" latinLnBrk="1" hangingPunct="1">
              <a:spcBef>
                <a:spcPct val="20000"/>
              </a:spcBef>
              <a:buFont typeface="Wingdings" pitchFamily="2" charset="2"/>
              <a:buChar char="v"/>
              <a:defRPr sz="1800" kern="1200" baseline="0">
                <a:solidFill>
                  <a:schemeClr val="tx1"/>
                </a:solidFill>
                <a:latin typeface="Arial" pitchFamily="34" charset="0"/>
                <a:ea typeface="+mn-ea"/>
                <a:cs typeface="+mn-cs"/>
              </a:defRPr>
            </a:lvl3pPr>
            <a:lvl4pPr marL="1600200" indent="-228600" algn="l" defTabSz="914400" rtl="0" eaLnBrk="1" latinLnBrk="1" hangingPunct="1">
              <a:spcBef>
                <a:spcPct val="20000"/>
              </a:spcBef>
              <a:buFont typeface="Wingdings" pitchFamily="2" charset="2"/>
              <a:buChar char="Ø"/>
              <a:defRPr sz="1600" kern="1200" baseline="0">
                <a:solidFill>
                  <a:schemeClr val="tx1"/>
                </a:solidFill>
                <a:latin typeface="Arial" pitchFamily="34" charset="0"/>
                <a:ea typeface="+mn-ea"/>
                <a:cs typeface="+mn-cs"/>
              </a:defRPr>
            </a:lvl4pPr>
            <a:lvl5pPr marL="2057400" indent="-228600" algn="l" defTabSz="914400" rtl="0" eaLnBrk="1" latinLnBrk="1" hangingPunct="1">
              <a:spcBef>
                <a:spcPct val="20000"/>
              </a:spcBef>
              <a:buFont typeface="Arial" pitchFamily="34" charset="0"/>
              <a:buChar char="»"/>
              <a:defRPr sz="1400" kern="1200" baseline="0">
                <a:solidFill>
                  <a:schemeClr val="tx1"/>
                </a:solidFill>
                <a:latin typeface="Arial"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300" dirty="0"/>
              <a:t>  The proposed LS using head PMOS and </a:t>
            </a:r>
            <a:r>
              <a:rPr lang="en-US" altLang="ko-KR" sz="3300" dirty="0" err="1"/>
              <a:t>LtH</a:t>
            </a:r>
            <a:r>
              <a:rPr lang="en-US" altLang="ko-KR" sz="3300" dirty="0"/>
              <a:t> ECC to remove static current and contention at Q1. The head PMOS help to provide robust Q1. Due to reduced contention by </a:t>
            </a:r>
            <a:r>
              <a:rPr lang="en-US" altLang="ko-KR" sz="3300" dirty="0" err="1"/>
              <a:t>LtH</a:t>
            </a:r>
            <a:r>
              <a:rPr lang="en-US" altLang="ko-KR" sz="3300" dirty="0"/>
              <a:t> ECC, high frequency operation is enabled with near- and sub-threshold voltage. The proposed LS is implemented in 65nm CMOS technology. A cell area is 6.90〖μm〗^2. The measured VDDL,MINs in the fabricated chip are 120 mV, 200 mV, 300 mV, and 370 mV at the 1MHz, 10MHz, 100MHz, and 500MHz. The measured delay and energy consumption at each V</a:t>
            </a:r>
            <a:r>
              <a:rPr lang="en-US" altLang="ko-KR" sz="3300" baseline="-25000" dirty="0"/>
              <a:t>DDL,MIN</a:t>
            </a:r>
            <a:r>
              <a:rPr lang="en-US" altLang="ko-KR" sz="3300" dirty="0"/>
              <a:t> demonstrate that the proposed LS is comparable or better than most of state-or-the-art LSs.</a:t>
            </a:r>
            <a:endParaRPr lang="ko-KR" altLang="ko-KR" sz="3300" dirty="0"/>
          </a:p>
          <a:p>
            <a:endParaRPr lang="ko-KR" altLang="ko-KR" sz="3300" dirty="0"/>
          </a:p>
        </p:txBody>
      </p:sp>
      <p:pic>
        <p:nvPicPr>
          <p:cNvPr id="220" name="그림 219">
            <a:extLst>
              <a:ext uri="{FF2B5EF4-FFF2-40B4-BE49-F238E27FC236}">
                <a16:creationId xmlns:a16="http://schemas.microsoft.com/office/drawing/2014/main" id="{1364D200-1000-431A-8AA2-66B4E6CA802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720" y="31403947"/>
            <a:ext cx="6583107" cy="4515620"/>
          </a:xfrm>
          <a:prstGeom prst="rect">
            <a:avLst/>
          </a:prstGeom>
          <a:noFill/>
          <a:ln>
            <a:noFill/>
          </a:ln>
        </p:spPr>
      </p:pic>
      <p:pic>
        <p:nvPicPr>
          <p:cNvPr id="2" name="그림 1">
            <a:extLst>
              <a:ext uri="{FF2B5EF4-FFF2-40B4-BE49-F238E27FC236}">
                <a16:creationId xmlns:a16="http://schemas.microsoft.com/office/drawing/2014/main" id="{B23C954E-6214-4704-8D5D-C03C47D60CA2}"/>
              </a:ext>
            </a:extLst>
          </p:cNvPr>
          <p:cNvPicPr>
            <a:picLocks noChangeAspect="1"/>
          </p:cNvPicPr>
          <p:nvPr/>
        </p:nvPicPr>
        <p:blipFill>
          <a:blip r:embed="rId6"/>
          <a:stretch>
            <a:fillRect/>
          </a:stretch>
        </p:blipFill>
        <p:spPr>
          <a:xfrm>
            <a:off x="8300708" y="31859373"/>
            <a:ext cx="6543922" cy="3850339"/>
          </a:xfrm>
          <a:prstGeom prst="rect">
            <a:avLst/>
          </a:prstGeom>
        </p:spPr>
      </p:pic>
      <p:sp>
        <p:nvSpPr>
          <p:cNvPr id="4" name="Rectangle 1">
            <a:extLst>
              <a:ext uri="{FF2B5EF4-FFF2-40B4-BE49-F238E27FC236}">
                <a16:creationId xmlns:a16="http://schemas.microsoft.com/office/drawing/2014/main" id="{F7A4607A-1064-4A71-91F7-4CBB1FE6F0ED}"/>
              </a:ext>
            </a:extLst>
          </p:cNvPr>
          <p:cNvSpPr>
            <a:spLocks noChangeArrowheads="1"/>
          </p:cNvSpPr>
          <p:nvPr/>
        </p:nvSpPr>
        <p:spPr bwMode="auto">
          <a:xfrm>
            <a:off x="12107863" y="24488775"/>
            <a:ext cx="302752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ko-KR" altLang="ko-KR" sz="1800" b="0" i="0" u="none" strike="noStrike" cap="none" normalizeH="0" baseline="0">
                <a:ln>
                  <a:noFill/>
                </a:ln>
                <a:solidFill>
                  <a:schemeClr val="tx1"/>
                </a:solidFill>
                <a:effectLst/>
                <a:latin typeface="Arial" panose="020B0604020202020204" pitchFamily="34" charset="0"/>
              </a:rPr>
            </a:b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25" name="Rectangle 2">
            <a:extLst>
              <a:ext uri="{FF2B5EF4-FFF2-40B4-BE49-F238E27FC236}">
                <a16:creationId xmlns:a16="http://schemas.microsoft.com/office/drawing/2014/main" id="{B848E384-DB6B-45D6-B002-6119EEE67DE7}"/>
              </a:ext>
            </a:extLst>
          </p:cNvPr>
          <p:cNvSpPr>
            <a:spLocks noChangeArrowheads="1"/>
          </p:cNvSpPr>
          <p:nvPr/>
        </p:nvSpPr>
        <p:spPr bwMode="auto">
          <a:xfrm>
            <a:off x="12107863" y="24488775"/>
            <a:ext cx="302752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ko-KR" altLang="ko-KR" sz="1800" b="0" i="0" u="none" strike="noStrike" cap="none" normalizeH="0" baseline="0">
                <a:ln>
                  <a:noFill/>
                </a:ln>
                <a:solidFill>
                  <a:schemeClr val="tx1"/>
                </a:solidFill>
                <a:effectLst/>
                <a:latin typeface="Arial" panose="020B0604020202020204" pitchFamily="34" charset="0"/>
              </a:rPr>
            </a:b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26" name="그림 225">
            <a:extLst>
              <a:ext uri="{FF2B5EF4-FFF2-40B4-BE49-F238E27FC236}">
                <a16:creationId xmlns:a16="http://schemas.microsoft.com/office/drawing/2014/main" id="{488CA070-6031-4C0B-B3F3-E865CE2816C6}"/>
              </a:ext>
            </a:extLst>
          </p:cNvPr>
          <p:cNvPicPr/>
          <p:nvPr/>
        </p:nvPicPr>
        <p:blipFill rotWithShape="1">
          <a:blip r:embed="rId7" cstate="print">
            <a:extLst>
              <a:ext uri="{28A0092B-C50C-407E-A947-70E740481C1C}">
                <a14:useLocalDpi xmlns:a14="http://schemas.microsoft.com/office/drawing/2010/main" val="0"/>
              </a:ext>
            </a:extLst>
          </a:blip>
          <a:srcRect b="49998"/>
          <a:stretch/>
        </p:blipFill>
        <p:spPr bwMode="auto">
          <a:xfrm>
            <a:off x="15591631" y="23715351"/>
            <a:ext cx="6765584" cy="2234860"/>
          </a:xfrm>
          <a:prstGeom prst="rect">
            <a:avLst/>
          </a:prstGeom>
          <a:noFill/>
          <a:ln>
            <a:noFill/>
          </a:ln>
        </p:spPr>
      </p:pic>
      <p:pic>
        <p:nvPicPr>
          <p:cNvPr id="227" name="그림 226">
            <a:extLst>
              <a:ext uri="{FF2B5EF4-FFF2-40B4-BE49-F238E27FC236}">
                <a16:creationId xmlns:a16="http://schemas.microsoft.com/office/drawing/2014/main" id="{FE4439C8-9CA4-4E6A-97A9-503EBCE64F87}"/>
              </a:ext>
            </a:extLst>
          </p:cNvPr>
          <p:cNvPicPr/>
          <p:nvPr/>
        </p:nvPicPr>
        <p:blipFill rotWithShape="1">
          <a:blip r:embed="rId7" cstate="print">
            <a:extLst>
              <a:ext uri="{28A0092B-C50C-407E-A947-70E740481C1C}">
                <a14:useLocalDpi xmlns:a14="http://schemas.microsoft.com/office/drawing/2010/main" val="0"/>
              </a:ext>
            </a:extLst>
          </a:blip>
          <a:srcRect t="49143" b="855"/>
          <a:stretch/>
        </p:blipFill>
        <p:spPr bwMode="auto">
          <a:xfrm>
            <a:off x="22401221" y="23749327"/>
            <a:ext cx="6765584" cy="2234860"/>
          </a:xfrm>
          <a:prstGeom prst="rect">
            <a:avLst/>
          </a:prstGeom>
          <a:noFill/>
          <a:ln>
            <a:noFill/>
          </a:ln>
        </p:spPr>
      </p:pic>
      <p:sp>
        <p:nvSpPr>
          <p:cNvPr id="229" name="직사각형 228">
            <a:extLst>
              <a:ext uri="{FF2B5EF4-FFF2-40B4-BE49-F238E27FC236}">
                <a16:creationId xmlns:a16="http://schemas.microsoft.com/office/drawing/2014/main" id="{C11A2A4F-33A7-411E-BC18-6835360AAAEF}"/>
              </a:ext>
            </a:extLst>
          </p:cNvPr>
          <p:cNvSpPr/>
          <p:nvPr/>
        </p:nvSpPr>
        <p:spPr>
          <a:xfrm>
            <a:off x="15971603" y="28917895"/>
            <a:ext cx="3145605" cy="954107"/>
          </a:xfrm>
          <a:prstGeom prst="rect">
            <a:avLst/>
          </a:prstGeom>
        </p:spPr>
        <p:txBody>
          <a:bodyPr wrap="none">
            <a:spAutoFit/>
          </a:bodyPr>
          <a:lstStyle/>
          <a:p>
            <a:r>
              <a:rPr lang="en-US" altLang="ko-KR" sz="2800" dirty="0"/>
              <a:t>V</a:t>
            </a:r>
            <a:r>
              <a:rPr lang="en-US" altLang="ko-KR" sz="2800" baseline="-25000" dirty="0"/>
              <a:t>DDL,MIN</a:t>
            </a:r>
            <a:r>
              <a:rPr lang="en-US" altLang="ko-KR" sz="2800" dirty="0"/>
              <a:t> according to</a:t>
            </a:r>
            <a:br>
              <a:rPr lang="en-US" altLang="ko-KR" sz="2800" dirty="0"/>
            </a:br>
            <a:r>
              <a:rPr lang="en-US" altLang="ko-KR" sz="2800" dirty="0"/>
              <a:t> input frequency</a:t>
            </a:r>
            <a:endParaRPr lang="ko-KR" altLang="en-US" sz="2800" dirty="0"/>
          </a:p>
        </p:txBody>
      </p:sp>
      <p:pic>
        <p:nvPicPr>
          <p:cNvPr id="230" name="그림 229">
            <a:extLst>
              <a:ext uri="{FF2B5EF4-FFF2-40B4-BE49-F238E27FC236}">
                <a16:creationId xmlns:a16="http://schemas.microsoft.com/office/drawing/2014/main" id="{67324FF9-AC17-4245-BF83-1EBEDEF0C4D9}"/>
              </a:ext>
            </a:extLst>
          </p:cNvPr>
          <p:cNvPicPr>
            <a:picLocks noChangeAspect="1"/>
          </p:cNvPicPr>
          <p:nvPr/>
        </p:nvPicPr>
        <p:blipFill>
          <a:blip r:embed="rId8"/>
          <a:stretch>
            <a:fillRect/>
          </a:stretch>
        </p:blipFill>
        <p:spPr>
          <a:xfrm>
            <a:off x="19600146" y="26363136"/>
            <a:ext cx="5326179" cy="2732763"/>
          </a:xfrm>
          <a:prstGeom prst="rect">
            <a:avLst/>
          </a:prstGeom>
        </p:spPr>
      </p:pic>
      <p:sp>
        <p:nvSpPr>
          <p:cNvPr id="231" name="직사각형 230">
            <a:extLst>
              <a:ext uri="{FF2B5EF4-FFF2-40B4-BE49-F238E27FC236}">
                <a16:creationId xmlns:a16="http://schemas.microsoft.com/office/drawing/2014/main" id="{C5E0A1AC-BFD2-4B2B-8652-A0848CEDB4E2}"/>
              </a:ext>
            </a:extLst>
          </p:cNvPr>
          <p:cNvSpPr/>
          <p:nvPr/>
        </p:nvSpPr>
        <p:spPr>
          <a:xfrm>
            <a:off x="20382324" y="25901091"/>
            <a:ext cx="3390159" cy="523220"/>
          </a:xfrm>
          <a:prstGeom prst="rect">
            <a:avLst/>
          </a:prstGeom>
        </p:spPr>
        <p:txBody>
          <a:bodyPr wrap="none">
            <a:spAutoFit/>
          </a:bodyPr>
          <a:lstStyle/>
          <a:p>
            <a:r>
              <a:rPr lang="en-US" altLang="ko-KR" sz="2800" dirty="0"/>
              <a:t>Measured Waveforms</a:t>
            </a:r>
            <a:endParaRPr lang="ko-KR" altLang="en-US" sz="2800" dirty="0"/>
          </a:p>
        </p:txBody>
      </p:sp>
      <p:sp>
        <p:nvSpPr>
          <p:cNvPr id="232" name="직사각형 231">
            <a:extLst>
              <a:ext uri="{FF2B5EF4-FFF2-40B4-BE49-F238E27FC236}">
                <a16:creationId xmlns:a16="http://schemas.microsoft.com/office/drawing/2014/main" id="{BADECEF3-C6A8-4ABC-BD29-50B10DC25700}"/>
              </a:ext>
            </a:extLst>
          </p:cNvPr>
          <p:cNvSpPr/>
          <p:nvPr/>
        </p:nvSpPr>
        <p:spPr>
          <a:xfrm>
            <a:off x="22025310" y="29027403"/>
            <a:ext cx="5717847" cy="954107"/>
          </a:xfrm>
          <a:prstGeom prst="rect">
            <a:avLst/>
          </a:prstGeom>
        </p:spPr>
        <p:txBody>
          <a:bodyPr wrap="none">
            <a:spAutoFit/>
          </a:bodyPr>
          <a:lstStyle/>
          <a:p>
            <a:r>
              <a:rPr lang="en-US" altLang="ko-KR" sz="2800" dirty="0"/>
              <a:t>Measured delay and power at </a:t>
            </a:r>
          </a:p>
          <a:p>
            <a:r>
              <a:rPr lang="en-US" altLang="ko-KR" sz="2800" dirty="0"/>
              <a:t>various VDDL and the input frequency</a:t>
            </a:r>
            <a:endParaRPr lang="ko-KR" altLang="en-US" sz="2800" dirty="0"/>
          </a:p>
        </p:txBody>
      </p:sp>
      <p:pic>
        <p:nvPicPr>
          <p:cNvPr id="233" name="그림 232">
            <a:extLst>
              <a:ext uri="{FF2B5EF4-FFF2-40B4-BE49-F238E27FC236}">
                <a16:creationId xmlns:a16="http://schemas.microsoft.com/office/drawing/2014/main" id="{410C42ED-B29D-46FA-9F84-FFB93C2281D6}"/>
              </a:ext>
            </a:extLst>
          </p:cNvPr>
          <p:cNvPicPr/>
          <p:nvPr/>
        </p:nvPicPr>
        <p:blipFill rotWithShape="1">
          <a:blip r:embed="rId9">
            <a:extLst>
              <a:ext uri="{28A0092B-C50C-407E-A947-70E740481C1C}">
                <a14:useLocalDpi xmlns:a14="http://schemas.microsoft.com/office/drawing/2010/main" val="0"/>
              </a:ext>
            </a:extLst>
          </a:blip>
          <a:srcRect l="7143" r="10714"/>
          <a:stretch/>
        </p:blipFill>
        <p:spPr bwMode="auto">
          <a:xfrm>
            <a:off x="25077514" y="26477200"/>
            <a:ext cx="3792882" cy="2602852"/>
          </a:xfrm>
          <a:prstGeom prst="rect">
            <a:avLst/>
          </a:prstGeom>
          <a:noFill/>
          <a:ln>
            <a:noFill/>
          </a:ln>
          <a:extLst>
            <a:ext uri="{53640926-AAD7-44D8-BBD7-CCE9431645EC}">
              <a14:shadowObscured xmlns:a14="http://schemas.microsoft.com/office/drawing/2010/main"/>
            </a:ext>
          </a:extLst>
        </p:spPr>
      </p:pic>
      <p:pic>
        <p:nvPicPr>
          <p:cNvPr id="236" name="그림 235">
            <a:extLst>
              <a:ext uri="{FF2B5EF4-FFF2-40B4-BE49-F238E27FC236}">
                <a16:creationId xmlns:a16="http://schemas.microsoft.com/office/drawing/2014/main" id="{66072325-1A80-440E-9888-EC3CB9121FDE}"/>
              </a:ext>
            </a:extLst>
          </p:cNvPr>
          <p:cNvPicPr>
            <a:picLocks noChangeAspect="1"/>
          </p:cNvPicPr>
          <p:nvPr/>
        </p:nvPicPr>
        <p:blipFill>
          <a:blip r:embed="rId10"/>
          <a:stretch>
            <a:fillRect/>
          </a:stretch>
        </p:blipFill>
        <p:spPr>
          <a:xfrm>
            <a:off x="16245642" y="29957527"/>
            <a:ext cx="12223146" cy="6254701"/>
          </a:xfrm>
          <a:prstGeom prst="rect">
            <a:avLst/>
          </a:prstGeom>
        </p:spPr>
      </p:pic>
      <p:sp>
        <p:nvSpPr>
          <p:cNvPr id="237" name="직사각형 236">
            <a:extLst>
              <a:ext uri="{FF2B5EF4-FFF2-40B4-BE49-F238E27FC236}">
                <a16:creationId xmlns:a16="http://schemas.microsoft.com/office/drawing/2014/main" id="{1121B1C9-F917-4381-907A-78B37C31CE91}"/>
              </a:ext>
            </a:extLst>
          </p:cNvPr>
          <p:cNvSpPr/>
          <p:nvPr/>
        </p:nvSpPr>
        <p:spPr>
          <a:xfrm>
            <a:off x="22025310" y="35919567"/>
            <a:ext cx="2079415" cy="523220"/>
          </a:xfrm>
          <a:prstGeom prst="rect">
            <a:avLst/>
          </a:prstGeom>
        </p:spPr>
        <p:txBody>
          <a:bodyPr wrap="none">
            <a:spAutoFit/>
          </a:bodyPr>
          <a:lstStyle/>
          <a:p>
            <a:r>
              <a:rPr lang="en-US" altLang="ko-KR" sz="2800" dirty="0"/>
              <a:t>Comparisons</a:t>
            </a:r>
            <a:endParaRPr lang="ko-KR" altLang="en-US" sz="2800" dirty="0"/>
          </a:p>
        </p:txBody>
      </p:sp>
      <p:sp>
        <p:nvSpPr>
          <p:cNvPr id="151" name="순서도: 처리 150">
            <a:extLst>
              <a:ext uri="{FF2B5EF4-FFF2-40B4-BE49-F238E27FC236}">
                <a16:creationId xmlns:a16="http://schemas.microsoft.com/office/drawing/2014/main" id="{E8E57F75-6727-43FE-A1A7-30E08E5A6B50}"/>
              </a:ext>
            </a:extLst>
          </p:cNvPr>
          <p:cNvSpPr/>
          <p:nvPr/>
        </p:nvSpPr>
        <p:spPr>
          <a:xfrm>
            <a:off x="1178228" y="9698831"/>
            <a:ext cx="13959377" cy="1096987"/>
          </a:xfrm>
          <a:prstGeom prst="flowChartProcess">
            <a:avLst/>
          </a:prstGeom>
          <a:solidFill>
            <a:schemeClr val="accent6">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0" b="1" dirty="0">
                <a:cs typeface="Arial" panose="020B0604020202020204" pitchFamily="34" charset="0"/>
              </a:rPr>
              <a:t>Introduction</a:t>
            </a:r>
            <a:endParaRPr lang="ko-KR" altLang="en-US" sz="8000" b="1" dirty="0">
              <a:cs typeface="Arial" panose="020B0604020202020204" pitchFamily="34" charset="0"/>
            </a:endParaRPr>
          </a:p>
        </p:txBody>
      </p:sp>
      <p:sp>
        <p:nvSpPr>
          <p:cNvPr id="162" name="순서도: 처리 161">
            <a:extLst>
              <a:ext uri="{FF2B5EF4-FFF2-40B4-BE49-F238E27FC236}">
                <a16:creationId xmlns:a16="http://schemas.microsoft.com/office/drawing/2014/main" id="{298D6FF6-36EA-45B1-B7FB-7A41C67B8CBA}"/>
              </a:ext>
            </a:extLst>
          </p:cNvPr>
          <p:cNvSpPr/>
          <p:nvPr/>
        </p:nvSpPr>
        <p:spPr>
          <a:xfrm>
            <a:off x="1178228" y="26781588"/>
            <a:ext cx="13959377" cy="1096987"/>
          </a:xfrm>
          <a:prstGeom prst="flowChartProcess">
            <a:avLst/>
          </a:prstGeom>
          <a:solidFill>
            <a:schemeClr val="accent6">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0" b="1" dirty="0">
                <a:cs typeface="Arial" panose="020B0604020202020204" pitchFamily="34" charset="0"/>
              </a:rPr>
              <a:t>Proposed Level Shifter</a:t>
            </a:r>
            <a:endParaRPr lang="ko-KR" altLang="en-US" sz="8000" b="1" dirty="0">
              <a:cs typeface="Arial" panose="020B0604020202020204" pitchFamily="34" charset="0"/>
            </a:endParaRPr>
          </a:p>
        </p:txBody>
      </p:sp>
      <p:sp>
        <p:nvSpPr>
          <p:cNvPr id="197" name="순서도: 처리 196">
            <a:extLst>
              <a:ext uri="{FF2B5EF4-FFF2-40B4-BE49-F238E27FC236}">
                <a16:creationId xmlns:a16="http://schemas.microsoft.com/office/drawing/2014/main" id="{40CDBBD9-BF5E-4DB5-AE07-7929C325A625}"/>
              </a:ext>
            </a:extLst>
          </p:cNvPr>
          <p:cNvSpPr/>
          <p:nvPr/>
        </p:nvSpPr>
        <p:spPr>
          <a:xfrm>
            <a:off x="15266486" y="22344220"/>
            <a:ext cx="13929880" cy="1096987"/>
          </a:xfrm>
          <a:prstGeom prst="flowChartProcess">
            <a:avLst/>
          </a:prstGeom>
          <a:solidFill>
            <a:schemeClr val="accent6">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0" b="1" dirty="0">
                <a:cs typeface="Arial" panose="020B0604020202020204" pitchFamily="34" charset="0"/>
              </a:rPr>
              <a:t>Results</a:t>
            </a:r>
            <a:endParaRPr lang="ko-KR" altLang="en-US" sz="8000" b="1" dirty="0">
              <a:cs typeface="Arial" panose="020B0604020202020204" pitchFamily="34" charset="0"/>
            </a:endParaRPr>
          </a:p>
        </p:txBody>
      </p:sp>
      <p:sp>
        <p:nvSpPr>
          <p:cNvPr id="212" name="순서도: 처리 211">
            <a:extLst>
              <a:ext uri="{FF2B5EF4-FFF2-40B4-BE49-F238E27FC236}">
                <a16:creationId xmlns:a16="http://schemas.microsoft.com/office/drawing/2014/main" id="{E5F7C03E-F79B-4EAF-99E3-B7C8A7C4CB13}"/>
              </a:ext>
            </a:extLst>
          </p:cNvPr>
          <p:cNvSpPr/>
          <p:nvPr/>
        </p:nvSpPr>
        <p:spPr>
          <a:xfrm>
            <a:off x="1178228" y="36571340"/>
            <a:ext cx="28018138" cy="1096987"/>
          </a:xfrm>
          <a:prstGeom prst="flowChartProcess">
            <a:avLst/>
          </a:prstGeom>
          <a:solidFill>
            <a:schemeClr val="accent6">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0" b="1" dirty="0">
                <a:cs typeface="Arial" panose="020B0604020202020204" pitchFamily="34" charset="0"/>
              </a:rPr>
              <a:t>Conclusion</a:t>
            </a:r>
            <a:endParaRPr lang="ko-KR" altLang="en-US" sz="8000" b="1" dirty="0">
              <a:cs typeface="Arial" panose="020B0604020202020204" pitchFamily="34" charset="0"/>
            </a:endParaRPr>
          </a:p>
        </p:txBody>
      </p:sp>
      <p:grpSp>
        <p:nvGrpSpPr>
          <p:cNvPr id="241" name="그룹 240">
            <a:extLst>
              <a:ext uri="{FF2B5EF4-FFF2-40B4-BE49-F238E27FC236}">
                <a16:creationId xmlns:a16="http://schemas.microsoft.com/office/drawing/2014/main" id="{1B9E1C3E-30D2-410D-9632-C26142FAB4A2}"/>
              </a:ext>
            </a:extLst>
          </p:cNvPr>
          <p:cNvGrpSpPr/>
          <p:nvPr/>
        </p:nvGrpSpPr>
        <p:grpSpPr>
          <a:xfrm>
            <a:off x="17005876" y="17133212"/>
            <a:ext cx="10400488" cy="4936865"/>
            <a:chOff x="17005876" y="17133212"/>
            <a:chExt cx="10400488" cy="4936865"/>
          </a:xfrm>
        </p:grpSpPr>
        <p:pic>
          <p:nvPicPr>
            <p:cNvPr id="223" name="그림 222">
              <a:extLst>
                <a:ext uri="{FF2B5EF4-FFF2-40B4-BE49-F238E27FC236}">
                  <a16:creationId xmlns:a16="http://schemas.microsoft.com/office/drawing/2014/main" id="{F5C7E438-7D07-4A0A-8835-98BA940030C3}"/>
                </a:ext>
              </a:extLst>
            </p:cNvPr>
            <p:cNvPicPr/>
            <p:nvPr/>
          </p:nvPicPr>
          <p:blipFill rotWithShape="1">
            <a:blip r:embed="rId11" cstate="print">
              <a:extLst>
                <a:ext uri="{28A0092B-C50C-407E-A947-70E740481C1C}">
                  <a14:useLocalDpi xmlns:a14="http://schemas.microsoft.com/office/drawing/2010/main" val="0"/>
                </a:ext>
              </a:extLst>
            </a:blip>
            <a:srcRect l="46868" t="47900" b="2148"/>
            <a:stretch/>
          </p:blipFill>
          <p:spPr bwMode="auto">
            <a:xfrm>
              <a:off x="17005876" y="17133212"/>
              <a:ext cx="10400488" cy="4936865"/>
            </a:xfrm>
            <a:prstGeom prst="rect">
              <a:avLst/>
            </a:prstGeom>
            <a:noFill/>
            <a:ln>
              <a:noFill/>
            </a:ln>
          </p:spPr>
        </p:pic>
        <p:sp>
          <p:nvSpPr>
            <p:cNvPr id="238" name="직사각형 237">
              <a:extLst>
                <a:ext uri="{FF2B5EF4-FFF2-40B4-BE49-F238E27FC236}">
                  <a16:creationId xmlns:a16="http://schemas.microsoft.com/office/drawing/2014/main" id="{5A38BD50-E018-4A69-9E1F-AF9284599C09}"/>
                </a:ext>
              </a:extLst>
            </p:cNvPr>
            <p:cNvSpPr/>
            <p:nvPr/>
          </p:nvSpPr>
          <p:spPr>
            <a:xfrm>
              <a:off x="21525931" y="21676056"/>
              <a:ext cx="705495" cy="3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40" name="그룹 239">
            <a:extLst>
              <a:ext uri="{FF2B5EF4-FFF2-40B4-BE49-F238E27FC236}">
                <a16:creationId xmlns:a16="http://schemas.microsoft.com/office/drawing/2014/main" id="{3E8F4CA6-0864-4C05-82DD-8FA8ACF698A3}"/>
              </a:ext>
            </a:extLst>
          </p:cNvPr>
          <p:cNvGrpSpPr/>
          <p:nvPr/>
        </p:nvGrpSpPr>
        <p:grpSpPr>
          <a:xfrm>
            <a:off x="17048126" y="11112095"/>
            <a:ext cx="10400488" cy="4720105"/>
            <a:chOff x="17048126" y="11112095"/>
            <a:chExt cx="10400488" cy="4720105"/>
          </a:xfrm>
        </p:grpSpPr>
        <p:pic>
          <p:nvPicPr>
            <p:cNvPr id="222" name="그림 221">
              <a:extLst>
                <a:ext uri="{FF2B5EF4-FFF2-40B4-BE49-F238E27FC236}">
                  <a16:creationId xmlns:a16="http://schemas.microsoft.com/office/drawing/2014/main" id="{C8F32D24-C9BE-433E-8A29-CE585A1DBBB8}"/>
                </a:ext>
              </a:extLst>
            </p:cNvPr>
            <p:cNvPicPr/>
            <p:nvPr/>
          </p:nvPicPr>
          <p:blipFill rotWithShape="1">
            <a:blip r:embed="rId11" cstate="print">
              <a:extLst>
                <a:ext uri="{28A0092B-C50C-407E-A947-70E740481C1C}">
                  <a14:useLocalDpi xmlns:a14="http://schemas.microsoft.com/office/drawing/2010/main" val="0"/>
                </a:ext>
              </a:extLst>
            </a:blip>
            <a:srcRect l="46868" b="52374"/>
            <a:stretch/>
          </p:blipFill>
          <p:spPr bwMode="auto">
            <a:xfrm>
              <a:off x="17048126" y="11112095"/>
              <a:ext cx="10400488" cy="4707025"/>
            </a:xfrm>
            <a:prstGeom prst="rect">
              <a:avLst/>
            </a:prstGeom>
            <a:noFill/>
            <a:ln>
              <a:noFill/>
            </a:ln>
          </p:spPr>
        </p:pic>
        <p:sp>
          <p:nvSpPr>
            <p:cNvPr id="239" name="직사각형 238">
              <a:extLst>
                <a:ext uri="{FF2B5EF4-FFF2-40B4-BE49-F238E27FC236}">
                  <a16:creationId xmlns:a16="http://schemas.microsoft.com/office/drawing/2014/main" id="{43B9DF72-76D6-4BB0-B322-D92FF4D6C50F}"/>
                </a:ext>
              </a:extLst>
            </p:cNvPr>
            <p:cNvSpPr/>
            <p:nvPr/>
          </p:nvSpPr>
          <p:spPr>
            <a:xfrm>
              <a:off x="21525931" y="15453547"/>
              <a:ext cx="705495" cy="3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335</Words>
  <Application>Microsoft Office PowerPoint</Application>
  <PresentationFormat>사용자 지정</PresentationFormat>
  <Paragraphs>61</Paragraphs>
  <Slides>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Arial</vt:lpstr>
      <vt:lpstr>Calibri</vt:lpstr>
      <vt:lpstr>Calibri Light</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krkim1026@gmail.com</cp:lastModifiedBy>
  <cp:revision>11</cp:revision>
  <dcterms:created xsi:type="dcterms:W3CDTF">2018-03-08T06:02:33Z</dcterms:created>
  <dcterms:modified xsi:type="dcterms:W3CDTF">2020-05-11T02:15:53Z</dcterms:modified>
</cp:coreProperties>
</file>